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Open Sans" charset="1" panose="00000000000000000000"/>
      <p:regular r:id="rId18"/>
    </p:embeddedFont>
    <p:embeddedFont>
      <p:font typeface="TT Octosquares Compressed" charset="1" panose="02010001040000080307"/>
      <p:regular r:id="rId19"/>
    </p:embeddedFont>
    <p:embeddedFont>
      <p:font typeface="Cooper Hewitt Bold" charset="1" panose="00000000000000000000"/>
      <p:regular r:id="rId20"/>
    </p:embeddedFont>
    <p:embeddedFont>
      <p:font typeface="Canva Sans Bold" charset="1" panose="020B0803030501040103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png>
</file>

<file path=ppt/media/image2.png>
</file>

<file path=ppt/media/image3.sv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17631481" y="8597471"/>
            <a:ext cx="924223" cy="397435"/>
            <a:chOff x="0" y="0"/>
            <a:chExt cx="1347239" cy="57934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47239" cy="579341"/>
            </a:xfrm>
            <a:custGeom>
              <a:avLst/>
              <a:gdLst/>
              <a:ahLst/>
              <a:cxnLst/>
              <a:rect r="r" b="b" t="t" l="l"/>
              <a:pathLst>
                <a:path h="579341" w="1347239">
                  <a:moveTo>
                    <a:pt x="673619" y="0"/>
                  </a:moveTo>
                  <a:lnTo>
                    <a:pt x="1347239" y="579341"/>
                  </a:lnTo>
                  <a:lnTo>
                    <a:pt x="0" y="579341"/>
                  </a:lnTo>
                  <a:lnTo>
                    <a:pt x="673619" y="0"/>
                  </a:lnTo>
                  <a:close/>
                </a:path>
              </a:pathLst>
            </a:custGeom>
            <a:solidFill>
              <a:srgbClr val="12F1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210506" y="230880"/>
              <a:ext cx="926227" cy="307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843386" y="4189844"/>
            <a:ext cx="1218296" cy="1907312"/>
          </a:xfrm>
          <a:custGeom>
            <a:avLst/>
            <a:gdLst/>
            <a:ahLst/>
            <a:cxnLst/>
            <a:rect r="r" b="b" t="t" l="l"/>
            <a:pathLst>
              <a:path h="1907312" w="1218296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81650" y="8901272"/>
            <a:ext cx="2676291" cy="1162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59"/>
              </a:lnSpc>
            </a:pPr>
            <a:r>
              <a:rPr lang="en-US" sz="168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TEAM:</a:t>
            </a:r>
          </a:p>
          <a:p>
            <a:pPr algn="l">
              <a:lnSpc>
                <a:spcPts val="2359"/>
              </a:lnSpc>
            </a:pPr>
            <a:r>
              <a:rPr lang="en-US" sz="168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Affan Pathan</a:t>
            </a:r>
          </a:p>
          <a:p>
            <a:pPr algn="l">
              <a:lnSpc>
                <a:spcPts val="2359"/>
              </a:lnSpc>
            </a:pPr>
            <a:r>
              <a:rPr lang="en-US" sz="168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 Shreya</a:t>
            </a:r>
          </a:p>
          <a:p>
            <a:pPr algn="l">
              <a:lnSpc>
                <a:spcPts val="2359"/>
              </a:lnSpc>
              <a:spcBef>
                <a:spcPct val="0"/>
              </a:spcBef>
            </a:pPr>
            <a:r>
              <a:rPr lang="en-US" sz="168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Prathamesh Nerpagar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87960" y="2637165"/>
            <a:ext cx="9912079" cy="4298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97"/>
              </a:lnSpc>
              <a:spcBef>
                <a:spcPct val="0"/>
              </a:spcBef>
            </a:pPr>
            <a:r>
              <a:rPr lang="en-US" sz="12355">
                <a:solidFill>
                  <a:srgbClr val="FFFFFF"/>
                </a:solidFill>
                <a:latin typeface="TT Octosquares Compressed"/>
                <a:ea typeface="TT Octosquares Compressed"/>
                <a:cs typeface="TT Octosquares Compressed"/>
                <a:sym typeface="TT Octosquares Compressed"/>
              </a:rPr>
              <a:t>OLYMPUS TECH 2.0 - CUBESAT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2105520" y="4471286"/>
            <a:ext cx="858754" cy="1344429"/>
          </a:xfrm>
          <a:custGeom>
            <a:avLst/>
            <a:gdLst/>
            <a:ahLst/>
            <a:cxnLst/>
            <a:rect r="r" b="b" t="t" l="l"/>
            <a:pathLst>
              <a:path h="1344429" w="858754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90081" y="4650573"/>
            <a:ext cx="629715" cy="985855"/>
          </a:xfrm>
          <a:custGeom>
            <a:avLst/>
            <a:gdLst/>
            <a:ahLst/>
            <a:cxnLst/>
            <a:rect r="r" b="b" t="t" l="l"/>
            <a:pathLst>
              <a:path h="985855" w="62971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800000">
            <a:off x="14226319" y="4189844"/>
            <a:ext cx="1218296" cy="1907312"/>
          </a:xfrm>
          <a:custGeom>
            <a:avLst/>
            <a:gdLst/>
            <a:ahLst/>
            <a:cxnLst/>
            <a:rect r="r" b="b" t="t" l="l"/>
            <a:pathLst>
              <a:path h="1907312" w="1218296">
                <a:moveTo>
                  <a:pt x="0" y="0"/>
                </a:moveTo>
                <a:lnTo>
                  <a:pt x="1218295" y="0"/>
                </a:lnTo>
                <a:lnTo>
                  <a:pt x="1218295" y="1907312"/>
                </a:lnTo>
                <a:lnTo>
                  <a:pt x="0" y="1907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800000">
            <a:off x="15323726" y="4471286"/>
            <a:ext cx="858754" cy="1344429"/>
          </a:xfrm>
          <a:custGeom>
            <a:avLst/>
            <a:gdLst/>
            <a:ahLst/>
            <a:cxnLst/>
            <a:rect r="r" b="b" t="t" l="l"/>
            <a:pathLst>
              <a:path h="1344429" w="858754">
                <a:moveTo>
                  <a:pt x="0" y="0"/>
                </a:moveTo>
                <a:lnTo>
                  <a:pt x="858754" y="0"/>
                </a:lnTo>
                <a:lnTo>
                  <a:pt x="858754" y="1344428"/>
                </a:lnTo>
                <a:lnTo>
                  <a:pt x="0" y="13444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0800000">
            <a:off x="16268205" y="4650573"/>
            <a:ext cx="629715" cy="985855"/>
          </a:xfrm>
          <a:custGeom>
            <a:avLst/>
            <a:gdLst/>
            <a:ahLst/>
            <a:cxnLst/>
            <a:rect r="r" b="b" t="t" l="l"/>
            <a:pathLst>
              <a:path h="985855" w="629715">
                <a:moveTo>
                  <a:pt x="0" y="0"/>
                </a:moveTo>
                <a:lnTo>
                  <a:pt x="629714" y="0"/>
                </a:lnTo>
                <a:lnTo>
                  <a:pt x="629714" y="985854"/>
                </a:lnTo>
                <a:lnTo>
                  <a:pt x="0" y="9858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0B08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044783" y="477229"/>
            <a:ext cx="2198434" cy="1140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70"/>
              </a:lnSpc>
            </a:pPr>
            <a:r>
              <a:rPr lang="en-US" sz="5764" b="true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Issues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17296" y="2559091"/>
            <a:ext cx="8023649" cy="16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70799" indent="-335399" lvl="1">
              <a:lnSpc>
                <a:spcPts val="4349"/>
              </a:lnSpc>
              <a:spcBef>
                <a:spcPct val="0"/>
              </a:spcBef>
              <a:buAutoNum type="arabicPeriod" startAt="1"/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weight is 1.5Kg, while 1Kg was expected. This is due to requirment for heat proofing equipment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650716" y="2559091"/>
            <a:ext cx="8023649" cy="16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  <a:spcBef>
                <a:spcPct val="0"/>
              </a:spcBef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2. Requirement for relay of comms the satellite.  Cannot send signals directly to earth, needs a relay near venus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511359" y="4899524"/>
            <a:ext cx="3265282" cy="1092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22"/>
              </a:lnSpc>
            </a:pPr>
            <a:r>
              <a:rPr lang="en-US" sz="5444" b="true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Refernces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7296" y="6934877"/>
            <a:ext cx="8023649" cy="16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70799" indent="-335399" lvl="1">
              <a:lnSpc>
                <a:spcPts val="4349"/>
              </a:lnSpc>
              <a:spcBef>
                <a:spcPct val="0"/>
              </a:spcBef>
              <a:buAutoNum type="arabicPeriod" startAt="1"/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Li-CFx Battery : https://pubs.rsc.org/en/content/articlelanding/2023/ee/d2ee04179k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6934877"/>
            <a:ext cx="8023649" cy="52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  <a:spcBef>
                <a:spcPct val="0"/>
              </a:spcBef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2. Radiation shielding :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48622" y="1945349"/>
            <a:ext cx="6460989" cy="5626281"/>
          </a:xfrm>
          <a:custGeom>
            <a:avLst/>
            <a:gdLst/>
            <a:ahLst/>
            <a:cxnLst/>
            <a:rect r="r" b="b" t="t" l="l"/>
            <a:pathLst>
              <a:path h="5626281" w="6460989">
                <a:moveTo>
                  <a:pt x="0" y="0"/>
                </a:moveTo>
                <a:lnTo>
                  <a:pt x="6460988" y="0"/>
                </a:lnTo>
                <a:lnTo>
                  <a:pt x="6460988" y="5626281"/>
                </a:lnTo>
                <a:lnTo>
                  <a:pt x="0" y="56262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37881" y="3889492"/>
            <a:ext cx="7430765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QUESTIONS?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9885394"/>
          </a:xfrm>
          <a:custGeom>
            <a:avLst/>
            <a:gdLst/>
            <a:ahLst/>
            <a:cxnLst/>
            <a:rect r="r" b="b" t="t" l="l"/>
            <a:pathLst>
              <a:path h="9885394" w="18288000">
                <a:moveTo>
                  <a:pt x="0" y="0"/>
                </a:moveTo>
                <a:lnTo>
                  <a:pt x="18288000" y="0"/>
                </a:lnTo>
                <a:lnTo>
                  <a:pt x="18288000" y="9885394"/>
                </a:lnTo>
                <a:lnTo>
                  <a:pt x="0" y="98853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2500" r="0" b="-4250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8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35380" y="808802"/>
            <a:ext cx="8723920" cy="8669396"/>
          </a:xfrm>
          <a:custGeom>
            <a:avLst/>
            <a:gdLst/>
            <a:ahLst/>
            <a:cxnLst/>
            <a:rect r="r" b="b" t="t" l="l"/>
            <a:pathLst>
              <a:path h="8669396" w="8723920">
                <a:moveTo>
                  <a:pt x="0" y="0"/>
                </a:moveTo>
                <a:lnTo>
                  <a:pt x="8723920" y="0"/>
                </a:lnTo>
                <a:lnTo>
                  <a:pt x="8723920" y="8669396"/>
                </a:lnTo>
                <a:lnTo>
                  <a:pt x="0" y="86693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45402" y="57235"/>
            <a:ext cx="6060058" cy="97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9"/>
              </a:lnSpc>
            </a:pPr>
            <a:r>
              <a:rPr lang="en-US" sz="4878" b="true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Designing Conditions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-1594802" y="2850901"/>
            <a:ext cx="13189396" cy="580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3"/>
              </a:lnSpc>
              <a:spcBef>
                <a:spcPct val="0"/>
              </a:spcBef>
            </a:pPr>
            <a:r>
              <a:rPr lang="en-US" sz="34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2. Temperature variations of 180-300K.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56563" y="1816252"/>
            <a:ext cx="7180213" cy="1206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57299" indent="-378649" lvl="1">
              <a:lnSpc>
                <a:spcPts val="4910"/>
              </a:lnSpc>
              <a:buAutoNum type="arabicPeriod" startAt="1"/>
            </a:pPr>
            <a:r>
              <a:rPr lang="en-US" sz="3507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Orbiting venus near exosphere</a:t>
            </a:r>
          </a:p>
          <a:p>
            <a:pPr algn="ctr">
              <a:lnSpc>
                <a:spcPts val="491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778600" y="3905507"/>
            <a:ext cx="13032857" cy="580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3"/>
              </a:lnSpc>
              <a:spcBef>
                <a:spcPct val="0"/>
              </a:spcBef>
            </a:pPr>
            <a:r>
              <a:rPr lang="en-US" sz="349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3. Presence of high amount of solar radiation against satellite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1594802" y="4953031"/>
            <a:ext cx="10943841" cy="539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15"/>
              </a:lnSpc>
              <a:spcBef>
                <a:spcPct val="0"/>
              </a:spcBef>
            </a:pPr>
            <a:r>
              <a:rPr lang="en-US" sz="315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4. Acidic corrosive atmosphere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1500" y="5958902"/>
            <a:ext cx="8016791" cy="577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0"/>
              </a:lnSpc>
              <a:spcBef>
                <a:spcPct val="0"/>
              </a:spcBef>
            </a:pPr>
            <a:r>
              <a:rPr lang="en-US" sz="337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5. 30 days life expectancy of the satellite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8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4102" y="2594797"/>
            <a:ext cx="6876330" cy="7496853"/>
          </a:xfrm>
          <a:custGeom>
            <a:avLst/>
            <a:gdLst/>
            <a:ahLst/>
            <a:cxnLst/>
            <a:rect r="r" b="b" t="t" l="l"/>
            <a:pathLst>
              <a:path h="7496853" w="6876330">
                <a:moveTo>
                  <a:pt x="0" y="0"/>
                </a:moveTo>
                <a:lnTo>
                  <a:pt x="6876329" y="0"/>
                </a:lnTo>
                <a:lnTo>
                  <a:pt x="6876329" y="7496853"/>
                </a:lnTo>
                <a:lnTo>
                  <a:pt x="0" y="74968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512" t="0" r="-451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96096" y="428436"/>
            <a:ext cx="5998738" cy="971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2"/>
              </a:lnSpc>
            </a:pPr>
            <a:r>
              <a:rPr lang="en-US" sz="4901" b="true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Satellite Constraints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53483" y="2556697"/>
            <a:ext cx="8546466" cy="1279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31501" indent="-265751" lvl="1">
              <a:lnSpc>
                <a:spcPts val="3446"/>
              </a:lnSpc>
              <a:spcBef>
                <a:spcPct val="0"/>
              </a:spcBef>
              <a:buAutoNum type="arabicPeriod" startAt="1"/>
            </a:pPr>
            <a:r>
              <a:rPr lang="en-US" sz="246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satellite is designed for orbiting a polar orbit around the planet such that it doesnt go into shadow for long periods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712834" y="5299638"/>
            <a:ext cx="3954369" cy="901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0"/>
              </a:lnSpc>
              <a:spcBef>
                <a:spcPct val="0"/>
              </a:spcBef>
            </a:pPr>
            <a:r>
              <a:rPr lang="en-US" sz="2578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2. The weight of satellite is  1.48Kg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394132" y="7288059"/>
            <a:ext cx="8865168" cy="1970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5"/>
              </a:lnSpc>
            </a:pPr>
            <a:r>
              <a:rPr lang="en-US" sz="2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3. Theres a presence of a larger satellite serving as relay for communication from earth.</a:t>
            </a:r>
          </a:p>
          <a:p>
            <a:pPr algn="ctr">
              <a:lnSpc>
                <a:spcPts val="3155"/>
              </a:lnSpc>
            </a:pPr>
          </a:p>
          <a:p>
            <a:pPr algn="ctr">
              <a:lnSpc>
                <a:spcPts val="3155"/>
              </a:lnSpc>
              <a:spcBef>
                <a:spcPct val="0"/>
              </a:spcBef>
            </a:pPr>
            <a:r>
              <a:rPr lang="en-US" sz="225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Due to weight and power constraints, we cannot fit a long range communication system in the satellite itself.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8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12712" y="679926"/>
            <a:ext cx="8075295" cy="8229600"/>
          </a:xfrm>
          <a:custGeom>
            <a:avLst/>
            <a:gdLst/>
            <a:ahLst/>
            <a:cxnLst/>
            <a:rect r="r" b="b" t="t" l="l"/>
            <a:pathLst>
              <a:path h="8229600" w="8075295">
                <a:moveTo>
                  <a:pt x="0" y="0"/>
                </a:moveTo>
                <a:lnTo>
                  <a:pt x="8075295" y="0"/>
                </a:lnTo>
                <a:lnTo>
                  <a:pt x="80752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218922" y="460851"/>
            <a:ext cx="1850157" cy="916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 b="true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Design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893920"/>
            <a:ext cx="10390776" cy="1164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78249" indent="-239125" lvl="1">
              <a:lnSpc>
                <a:spcPts val="3101"/>
              </a:lnSpc>
              <a:buFont typeface="Arial"/>
              <a:buChar char="•"/>
            </a:pPr>
            <a:r>
              <a:rPr lang="en-US" sz="221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Satelllite features an always sun facing heat shield.</a:t>
            </a:r>
          </a:p>
          <a:p>
            <a:pPr algn="ctr">
              <a:lnSpc>
                <a:spcPts val="3101"/>
              </a:lnSpc>
              <a:spcBef>
                <a:spcPct val="0"/>
              </a:spcBef>
            </a:pPr>
            <a:r>
              <a:rPr lang="en-US" sz="221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heat shield is coated with highly refletive coating to reflect back maximum possible radiation in space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224088" y="4159173"/>
            <a:ext cx="9737587" cy="1437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40939" indent="-220469" lvl="1">
              <a:lnSpc>
                <a:spcPts val="2859"/>
              </a:lnSpc>
              <a:buFont typeface="Arial"/>
              <a:buChar char="•"/>
            </a:pPr>
            <a:r>
              <a:rPr lang="en-US" sz="204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Two  lateral sides of satellite feature solar panels, which are retractable with help of two actuators.</a:t>
            </a:r>
          </a:p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04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solar panel also has an infrared radiator which rejects heat to the shadow side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454120"/>
            <a:ext cx="10751935" cy="704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45233" indent="-222617" lvl="1">
              <a:lnSpc>
                <a:spcPts val="2887"/>
              </a:lnSpc>
              <a:spcBef>
                <a:spcPct val="0"/>
              </a:spcBef>
              <a:buFont typeface="Arial"/>
              <a:buChar char="•"/>
            </a:pPr>
            <a:r>
              <a:rPr lang="en-US" sz="206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planet facing side of the satellite has a flap cover for payload, exposing an array of sensors and cameras to assess the planet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789092" y="8006035"/>
            <a:ext cx="9470208" cy="78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92915" indent="-246458" lvl="1">
              <a:lnSpc>
                <a:spcPts val="3196"/>
              </a:lnSpc>
              <a:spcBef>
                <a:spcPct val="0"/>
              </a:spcBef>
              <a:buFont typeface="Arial"/>
              <a:buChar char="•"/>
            </a:pPr>
            <a:r>
              <a:rPr lang="en-US" sz="228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solar panels on opening expose the sensor array to the surface of the planet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115785"/>
            <a:ext cx="7557479" cy="6055430"/>
          </a:xfrm>
          <a:custGeom>
            <a:avLst/>
            <a:gdLst/>
            <a:ahLst/>
            <a:cxnLst/>
            <a:rect r="r" b="b" t="t" l="l"/>
            <a:pathLst>
              <a:path h="6055430" w="7557479">
                <a:moveTo>
                  <a:pt x="0" y="0"/>
                </a:moveTo>
                <a:lnTo>
                  <a:pt x="7557479" y="0"/>
                </a:lnTo>
                <a:lnTo>
                  <a:pt x="7557479" y="6055430"/>
                </a:lnTo>
                <a:lnTo>
                  <a:pt x="0" y="6055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86179" y="2115785"/>
            <a:ext cx="8304030" cy="6477143"/>
          </a:xfrm>
          <a:custGeom>
            <a:avLst/>
            <a:gdLst/>
            <a:ahLst/>
            <a:cxnLst/>
            <a:rect r="r" b="b" t="t" l="l"/>
            <a:pathLst>
              <a:path h="6477143" w="8304030">
                <a:moveTo>
                  <a:pt x="0" y="0"/>
                </a:moveTo>
                <a:lnTo>
                  <a:pt x="8304030" y="0"/>
                </a:lnTo>
                <a:lnTo>
                  <a:pt x="8304030" y="6477143"/>
                </a:lnTo>
                <a:lnTo>
                  <a:pt x="0" y="64771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545769" y="-97472"/>
            <a:ext cx="9196462" cy="1823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DESIGN SKETCH: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70582" y="224113"/>
            <a:ext cx="9781864" cy="10062887"/>
          </a:xfrm>
          <a:custGeom>
            <a:avLst/>
            <a:gdLst/>
            <a:ahLst/>
            <a:cxnLst/>
            <a:rect r="r" b="b" t="t" l="l"/>
            <a:pathLst>
              <a:path h="10062887" w="9781864">
                <a:moveTo>
                  <a:pt x="0" y="0"/>
                </a:moveTo>
                <a:lnTo>
                  <a:pt x="9781864" y="0"/>
                </a:lnTo>
                <a:lnTo>
                  <a:pt x="9781864" y="10062887"/>
                </a:lnTo>
                <a:lnTo>
                  <a:pt x="0" y="100628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61" r="0" b="-1161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B08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59564" y="377197"/>
            <a:ext cx="8568872" cy="169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06"/>
              </a:lnSpc>
            </a:pPr>
            <a:r>
              <a:rPr lang="en-US" sz="4861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Censors and Data Collection</a:t>
            </a:r>
          </a:p>
          <a:p>
            <a:pPr algn="ctr">
              <a:lnSpc>
                <a:spcPts val="6806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863806" y="2022762"/>
            <a:ext cx="8944000" cy="100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28015" indent="-314007" lvl="1">
              <a:lnSpc>
                <a:spcPts val="4072"/>
              </a:lnSpc>
              <a:buFont typeface="Arial"/>
              <a:buChar char="•"/>
            </a:pPr>
            <a:r>
              <a:rPr lang="en-US" sz="2908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 Standard High-Res imager for surface photos</a:t>
            </a:r>
          </a:p>
          <a:p>
            <a:pPr algn="ctr">
              <a:lnSpc>
                <a:spcPts val="4072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863806" y="3330973"/>
            <a:ext cx="7586303" cy="500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33125" indent="-316562" lvl="1">
              <a:lnSpc>
                <a:spcPts val="4105"/>
              </a:lnSpc>
              <a:spcBef>
                <a:spcPct val="0"/>
              </a:spcBef>
              <a:buFont typeface="Arial"/>
              <a:buChar char="•"/>
            </a:pPr>
            <a:r>
              <a:rPr lang="en-US" sz="293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     Thermal imager for analysing winds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3806" y="4667531"/>
            <a:ext cx="12173548" cy="475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12011" indent="-306005" lvl="1">
              <a:lnSpc>
                <a:spcPts val="3968"/>
              </a:lnSpc>
              <a:spcBef>
                <a:spcPct val="0"/>
              </a:spcBef>
              <a:buFont typeface="Arial"/>
              <a:buChar char="•"/>
            </a:pPr>
            <a:r>
              <a:rPr lang="en-US" sz="283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       UV and IR spectrometers for analysing the gases in atmosphere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3806" y="5671709"/>
            <a:ext cx="9553323" cy="2171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</a:p>
          <a:p>
            <a:pPr algn="ctr" marL="670799" indent="-335399" lvl="1">
              <a:lnSpc>
                <a:spcPts val="4349"/>
              </a:lnSpc>
              <a:buFont typeface="Arial"/>
              <a:buChar char="•"/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  </a:t>
            </a: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Magnato-meter for analysing magnetic field</a:t>
            </a:r>
          </a:p>
          <a:p>
            <a:pPr algn="ctr">
              <a:lnSpc>
                <a:spcPts val="4349"/>
              </a:lnSpc>
            </a:pPr>
          </a:p>
          <a:p>
            <a:pPr algn="ctr">
              <a:lnSpc>
                <a:spcPts val="434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63806" y="7086438"/>
            <a:ext cx="9553323" cy="2171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</a:p>
          <a:p>
            <a:pPr algn="ctr" marL="670799" indent="-335399" lvl="1">
              <a:lnSpc>
                <a:spcPts val="4349"/>
              </a:lnSpc>
              <a:buFont typeface="Arial"/>
              <a:buChar char="•"/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All electronics will be radiation hardened</a:t>
            </a:r>
          </a:p>
          <a:p>
            <a:pPr algn="ctr">
              <a:lnSpc>
                <a:spcPts val="4349"/>
              </a:lnSpc>
            </a:pPr>
          </a:p>
          <a:p>
            <a:pPr algn="ctr">
              <a:lnSpc>
                <a:spcPts val="434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B08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45797" y="572054"/>
            <a:ext cx="3396405" cy="1217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11"/>
              </a:lnSpc>
            </a:pPr>
            <a:r>
              <a:rPr lang="en-US" sz="6079" b="true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Materials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71664" y="2386330"/>
            <a:ext cx="5354985" cy="16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70799" indent="-335399" lvl="1">
              <a:lnSpc>
                <a:spcPts val="4349"/>
              </a:lnSpc>
              <a:buAutoNum type="arabicPeriod" startAt="1"/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Body mad of carbon fibre</a:t>
            </a:r>
          </a:p>
          <a:p>
            <a:pPr algn="ctr">
              <a:lnSpc>
                <a:spcPts val="4349"/>
              </a:lnSpc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-&gt; lightweight</a:t>
            </a:r>
          </a:p>
          <a:p>
            <a:pPr algn="ctr">
              <a:lnSpc>
                <a:spcPts val="4349"/>
              </a:lnSpc>
              <a:spcBef>
                <a:spcPct val="0"/>
              </a:spcBef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-&gt; 1.6gm/cm3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6895" y="2386330"/>
            <a:ext cx="8112405" cy="1607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2. Heat shield made of aluminium, coated with highly reflective materials</a:t>
            </a:r>
          </a:p>
          <a:p>
            <a:pPr algn="ctr">
              <a:lnSpc>
                <a:spcPts val="4349"/>
              </a:lnSpc>
              <a:spcBef>
                <a:spcPct val="0"/>
              </a:spcBef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-&gt;2.7gm/cm3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44013" y="6265454"/>
            <a:ext cx="6658049" cy="2149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3. High density Li-CFx battery</a:t>
            </a:r>
          </a:p>
          <a:p>
            <a:pPr algn="ctr">
              <a:lnSpc>
                <a:spcPts val="4349"/>
              </a:lnSpc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-&gt; Not rechargable, but packs punch</a:t>
            </a:r>
          </a:p>
          <a:p>
            <a:pPr algn="ctr">
              <a:lnSpc>
                <a:spcPts val="4349"/>
              </a:lnSpc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-&gt;100gm battery ; 200W/Hr</a:t>
            </a:r>
          </a:p>
          <a:p>
            <a:pPr algn="ctr">
              <a:lnSpc>
                <a:spcPts val="4349"/>
              </a:lnSpc>
              <a:spcBef>
                <a:spcPct val="0"/>
              </a:spcBef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-&gt; Bears high temps till 400C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27136" y="6265454"/>
            <a:ext cx="5599584" cy="52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  <a:spcBef>
                <a:spcPct val="0"/>
              </a:spcBef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4. Gold foil coating for exterior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8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920139" y="362230"/>
            <a:ext cx="2654519" cy="107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7"/>
              </a:lnSpc>
            </a:pPr>
            <a:r>
              <a:rPr lang="en-US" sz="5398" b="true">
                <a:solidFill>
                  <a:srgbClr val="FFFFFF"/>
                </a:solidFill>
                <a:latin typeface="Cooper Hewitt Bold"/>
                <a:ea typeface="Cooper Hewitt Bold"/>
                <a:cs typeface="Cooper Hewitt Bold"/>
                <a:sym typeface="Cooper Hewitt Bold"/>
              </a:rPr>
              <a:t>Weights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36925" y="2040808"/>
            <a:ext cx="6783214" cy="52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70799" indent="-335399" lvl="1">
              <a:lnSpc>
                <a:spcPts val="4349"/>
              </a:lnSpc>
              <a:spcBef>
                <a:spcPct val="0"/>
              </a:spcBef>
              <a:buAutoNum type="arabicPeriod" startAt="1"/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Solar panels : 350gm ; 15-20W/Hr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71158" y="3162040"/>
            <a:ext cx="9552236" cy="52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  <a:spcBef>
                <a:spcPct val="0"/>
              </a:spcBef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2. Heat shield : (15*15*1)cm *2.7gm/cm3 = 607.5gm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1158" y="4283273"/>
            <a:ext cx="5673923" cy="52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  <a:spcBef>
                <a:spcPct val="0"/>
              </a:spcBef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3. Battery packs : 100gm Li-CFx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71158" y="5570960"/>
            <a:ext cx="6420594" cy="52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  <a:spcBef>
                <a:spcPct val="0"/>
              </a:spcBef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4. Electronics and sensors : 125gm 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481238" y="1699791"/>
            <a:ext cx="5778062" cy="5778062"/>
          </a:xfrm>
          <a:custGeom>
            <a:avLst/>
            <a:gdLst/>
            <a:ahLst/>
            <a:cxnLst/>
            <a:rect r="r" b="b" t="t" l="l"/>
            <a:pathLst>
              <a:path h="5778062" w="5778062">
                <a:moveTo>
                  <a:pt x="0" y="0"/>
                </a:moveTo>
                <a:lnTo>
                  <a:pt x="5778062" y="0"/>
                </a:lnTo>
                <a:lnTo>
                  <a:pt x="5778062" y="5778062"/>
                </a:lnTo>
                <a:lnTo>
                  <a:pt x="0" y="57780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36925" y="6385195"/>
            <a:ext cx="14917803" cy="258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65"/>
              </a:lnSpc>
            </a:pPr>
            <a:r>
              <a:rPr lang="en-US" sz="297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5. Body:</a:t>
            </a:r>
          </a:p>
          <a:p>
            <a:pPr algn="ctr">
              <a:lnSpc>
                <a:spcPts val="4165"/>
              </a:lnSpc>
            </a:pPr>
            <a:r>
              <a:rPr lang="en-US" sz="297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6*(15cm long+0.5cm diameter)</a:t>
            </a:r>
          </a:p>
          <a:p>
            <a:pPr algn="ctr">
              <a:lnSpc>
                <a:spcPts val="4165"/>
              </a:lnSpc>
            </a:pPr>
            <a:r>
              <a:rPr lang="en-US" sz="297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3*(15*15*0.25) </a:t>
            </a:r>
          </a:p>
          <a:p>
            <a:pPr algn="ctr">
              <a:lnSpc>
                <a:spcPts val="4165"/>
              </a:lnSpc>
            </a:pPr>
            <a:r>
              <a:rPr lang="en-US" sz="297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panels = 168.75cm3</a:t>
            </a:r>
          </a:p>
          <a:p>
            <a:pPr algn="ctr">
              <a:lnSpc>
                <a:spcPts val="4165"/>
              </a:lnSpc>
              <a:spcBef>
                <a:spcPct val="0"/>
              </a:spcBef>
            </a:pPr>
            <a:r>
              <a:rPr lang="en-US" sz="297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total weight = 185.75*1.6gm/cm3 = 297gm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780511" y="9566169"/>
            <a:ext cx="4333429" cy="52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9"/>
              </a:lnSpc>
              <a:spcBef>
                <a:spcPct val="0"/>
              </a:spcBef>
            </a:pPr>
            <a:r>
              <a:rPr lang="en-US" sz="310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TOTAL WEIGHT : 1.48Kg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DAGVBULkTBk</dc:identifier>
  <dcterms:modified xsi:type="dcterms:W3CDTF">2011-08-01T06:04:30Z</dcterms:modified>
  <cp:revision>1</cp:revision>
  <dc:title>OLY</dc:title>
</cp:coreProperties>
</file>

<file path=docProps/thumbnail.jpeg>
</file>